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60" r:id="rId3"/>
    <p:sldId id="257" r:id="rId4"/>
    <p:sldId id="258" r:id="rId5"/>
    <p:sldId id="270" r:id="rId6"/>
    <p:sldId id="259" r:id="rId7"/>
    <p:sldId id="263" r:id="rId8"/>
    <p:sldId id="261" r:id="rId9"/>
    <p:sldId id="262" r:id="rId10"/>
    <p:sldId id="267"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5" d="100"/>
          <a:sy n="55" d="100"/>
        </p:scale>
        <p:origin x="662"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5:08:39.18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44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3" name="Google Shape;93;p1"/>
          <p:cNvSpPr/>
          <p:nvPr/>
        </p:nvSpPr>
        <p:spPr>
          <a:xfrm>
            <a:off x="25908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26" name="Picture 2" descr="Analysis of The Flower-School by Rabindranath Tagore - Poemotopia">
            <a:extLst>
              <a:ext uri="{FF2B5EF4-FFF2-40B4-BE49-F238E27FC236}">
                <a16:creationId xmlns:a16="http://schemas.microsoft.com/office/drawing/2014/main" id="{3570ABB7-9D9D-E71F-87F5-66E0E8DE78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9656" r="-2080" b="12831"/>
          <a:stretch/>
        </p:blipFill>
        <p:spPr bwMode="auto">
          <a:xfrm>
            <a:off x="2184872" y="1909903"/>
            <a:ext cx="12445527" cy="6183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33,472 Thank You Stock Photos - Free &amp; Royalty-Free Stock ...">
            <a:extLst>
              <a:ext uri="{FF2B5EF4-FFF2-40B4-BE49-F238E27FC236}">
                <a16:creationId xmlns:a16="http://schemas.microsoft.com/office/drawing/2014/main" id="{E5837384-4E10-48E5-15D9-97C756B9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085849"/>
            <a:ext cx="13115925" cy="78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32" name="Google Shape;132;p5"/>
          <p:cNvSpPr txBox="1">
            <a:spLocks noGrp="1"/>
          </p:cNvSpPr>
          <p:nvPr>
            <p:ph type="ftr" idx="11"/>
          </p:nvPr>
        </p:nvSpPr>
        <p:spPr>
          <a:xfrm>
            <a:off x="6324600" y="9639300"/>
            <a:ext cx="6096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34" name="Google Shape;134;p5"/>
          <p:cNvSpPr/>
          <p:nvPr/>
        </p:nvSpPr>
        <p:spPr>
          <a:xfrm>
            <a:off x="-2133601" y="-635258"/>
            <a:ext cx="24331969"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3E4F33F-F8B7-6AD4-16BC-07224872A378}"/>
              </a:ext>
            </a:extLst>
          </p:cNvPr>
          <p:cNvSpPr txBox="1"/>
          <p:nvPr/>
        </p:nvSpPr>
        <p:spPr>
          <a:xfrm>
            <a:off x="4320540" y="3005118"/>
            <a:ext cx="12161520" cy="1569660"/>
          </a:xfrm>
          <a:prstGeom prst="rect">
            <a:avLst/>
          </a:prstGeom>
          <a:noFill/>
        </p:spPr>
        <p:txBody>
          <a:bodyPr wrap="square">
            <a:spAutoFit/>
          </a:bodyPr>
          <a:lstStyle/>
          <a:p>
            <a:endParaRPr lang="en-IN" sz="4800" dirty="0"/>
          </a:p>
          <a:p>
            <a:endParaRPr lang="en-IN" sz="4800" dirty="0"/>
          </a:p>
        </p:txBody>
      </p:sp>
      <p:pic>
        <p:nvPicPr>
          <p:cNvPr id="5" name="Picture 4">
            <a:extLst>
              <a:ext uri="{FF2B5EF4-FFF2-40B4-BE49-F238E27FC236}">
                <a16:creationId xmlns:a16="http://schemas.microsoft.com/office/drawing/2014/main" id="{4786B0C6-E3A2-6058-CEF0-C0CE11928154}"/>
              </a:ext>
            </a:extLst>
          </p:cNvPr>
          <p:cNvPicPr>
            <a:picLocks noChangeAspect="1"/>
          </p:cNvPicPr>
          <p:nvPr/>
        </p:nvPicPr>
        <p:blipFill>
          <a:blip r:embed="rId3"/>
          <a:stretch>
            <a:fillRect/>
          </a:stretch>
        </p:blipFill>
        <p:spPr>
          <a:xfrm>
            <a:off x="4207153" y="1315374"/>
            <a:ext cx="9936550" cy="7439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30402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02" name="Google Shape;102;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400" b="1" dirty="0">
              <a:solidFill>
                <a:schemeClr val="dk1"/>
              </a:solidFill>
              <a:latin typeface="Cambria"/>
              <a:ea typeface="Cambria"/>
              <a:cs typeface="Cambria"/>
              <a:sym typeface="Cambria"/>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3" name="TextBox 2">
            <a:extLst>
              <a:ext uri="{FF2B5EF4-FFF2-40B4-BE49-F238E27FC236}">
                <a16:creationId xmlns:a16="http://schemas.microsoft.com/office/drawing/2014/main" id="{2EAE9368-CF48-199A-0024-42AB0157987B}"/>
              </a:ext>
            </a:extLst>
          </p:cNvPr>
          <p:cNvSpPr txBox="1"/>
          <p:nvPr/>
        </p:nvSpPr>
        <p:spPr>
          <a:xfrm>
            <a:off x="2414084" y="1679228"/>
            <a:ext cx="10851582" cy="6001643"/>
          </a:xfrm>
          <a:prstGeom prst="rect">
            <a:avLst/>
          </a:prstGeom>
          <a:noFill/>
        </p:spPr>
        <p:txBody>
          <a:bodyPr wrap="square">
            <a:spAutoFit/>
          </a:bodyPr>
          <a:lstStyle/>
          <a:p>
            <a:pPr algn="just"/>
            <a:r>
              <a:rPr lang="en-US" sz="3200" dirty="0">
                <a:solidFill>
                  <a:srgbClr val="344E5A"/>
                </a:solidFill>
                <a:latin typeface="Arial" panose="020B0604020202020204" pitchFamily="34" charset="0"/>
                <a:cs typeface="Arial" panose="020B0604020202020204" pitchFamily="34" charset="0"/>
              </a:rPr>
              <a:t>Introduction:</a:t>
            </a:r>
          </a:p>
          <a:p>
            <a:pPr algn="just"/>
            <a:r>
              <a:rPr lang="en-US" sz="3200" b="0" i="0" dirty="0">
                <a:solidFill>
                  <a:srgbClr val="344E5A"/>
                </a:solidFill>
                <a:effectLst/>
                <a:latin typeface="Arial" panose="020B0604020202020204" pitchFamily="34" charset="0"/>
                <a:cs typeface="Arial" panose="020B0604020202020204" pitchFamily="34" charset="0"/>
              </a:rPr>
              <a:t>Rabindranath Tagore is a famous Bengali author who won India's first (and so far only) Nobel Prize in Literature. The poet conveys the delight and excitement of the blossoming of flowers with the advent of rains through the naive eyes of a school-aged youngster. Everyone's heart is touched by the innocent depiction of the seasonal appearance and departure of flowers on and off the face of the earth. This short poem depicts a child's interest in flowers, her fear of school, and her love for her mother with remarkable realism. This is why this short poem has its timeless appeal.</a:t>
            </a:r>
            <a:endParaRPr lang="en-IN" sz="3200" dirty="0">
              <a:latin typeface="Arial" panose="020B0604020202020204" pitchFamily="34" charset="0"/>
              <a:cs typeface="Arial" panose="020B0604020202020204" pitchFamily="34" charset="0"/>
            </a:endParaRPr>
          </a:p>
        </p:txBody>
      </p:sp>
      <p:pic>
        <p:nvPicPr>
          <p:cNvPr id="2050" name="Picture 2" descr="Rabindranath Tagore">
            <a:extLst>
              <a:ext uri="{FF2B5EF4-FFF2-40B4-BE49-F238E27FC236}">
                <a16:creationId xmlns:a16="http://schemas.microsoft.com/office/drawing/2014/main" id="{04CC623D-7C57-FFD6-AD9F-9C5753500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5" y="2203935"/>
            <a:ext cx="3771900" cy="627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3074" name="Picture 2" descr="Song of the flower">
            <a:extLst>
              <a:ext uri="{FF2B5EF4-FFF2-40B4-BE49-F238E27FC236}">
                <a16:creationId xmlns:a16="http://schemas.microsoft.com/office/drawing/2014/main" id="{F1F8CE52-E26B-31A1-F323-9DEA9A2C8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1" y="971550"/>
            <a:ext cx="10983467" cy="823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4098" name="Picture 2" descr="The Flower-School - The Flower-School Poem by Rabindranath Tagore">
            <a:extLst>
              <a:ext uri="{FF2B5EF4-FFF2-40B4-BE49-F238E27FC236}">
                <a16:creationId xmlns:a16="http://schemas.microsoft.com/office/drawing/2014/main" id="{4A9686D4-2198-7144-CEA9-9657D072D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16" y="0"/>
            <a:ext cx="7751636" cy="90310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flower school poem theme in short. Because Ihave activty - Brainly.in">
            <a:extLst>
              <a:ext uri="{FF2B5EF4-FFF2-40B4-BE49-F238E27FC236}">
                <a16:creationId xmlns:a16="http://schemas.microsoft.com/office/drawing/2014/main" id="{E2B91A91-CB4F-82BA-C7C8-2A4AE252E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926" y="2111375"/>
            <a:ext cx="8310849"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6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22" name="Google Shape;122;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4" name="Google Shape;124;p4"/>
          <p:cNvSpPr/>
          <p:nvPr/>
        </p:nvSpPr>
        <p:spPr>
          <a:xfrm>
            <a:off x="-1319716" y="-41526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9CD41BB-63FB-4EAE-3D5C-144CB3FC248D}"/>
              </a:ext>
            </a:extLst>
          </p:cNvPr>
          <p:cNvPicPr>
            <a:picLocks noChangeAspect="1"/>
          </p:cNvPicPr>
          <p:nvPr/>
        </p:nvPicPr>
        <p:blipFill>
          <a:blip r:embed="rId3"/>
          <a:stretch>
            <a:fillRect/>
          </a:stretch>
        </p:blipFill>
        <p:spPr>
          <a:xfrm>
            <a:off x="2585534" y="1546762"/>
            <a:ext cx="11566481" cy="66713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62" name="Google Shape;162;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7170" name="Picture 2" descr="5,729,839 Flowers Stock Photos - Free &amp; Royalty-Free Stock ...">
            <a:extLst>
              <a:ext uri="{FF2B5EF4-FFF2-40B4-BE49-F238E27FC236}">
                <a16:creationId xmlns:a16="http://schemas.microsoft.com/office/drawing/2014/main" id="{235DE59F-1E81-590C-C12E-B4748DCA5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64" y="250448"/>
            <a:ext cx="5271412" cy="35054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36 Most Beautiful Flowers with Names and Pictures - Best ...">
            <a:extLst>
              <a:ext uri="{FF2B5EF4-FFF2-40B4-BE49-F238E27FC236}">
                <a16:creationId xmlns:a16="http://schemas.microsoft.com/office/drawing/2014/main" id="{D174FFBF-2067-878D-9CBC-962F5FEF2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0500" y="5500308"/>
            <a:ext cx="5436438" cy="305799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lower - Wikipedia">
            <a:extLst>
              <a:ext uri="{FF2B5EF4-FFF2-40B4-BE49-F238E27FC236}">
                <a16:creationId xmlns:a16="http://schemas.microsoft.com/office/drawing/2014/main" id="{3F6C9A42-A63D-0007-259D-9EB85FEFF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276" y="1529268"/>
            <a:ext cx="5039574" cy="6698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42" name="Google Shape;142;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44" name="Google Shape;144;p6"/>
          <p:cNvSpPr/>
          <p:nvPr/>
        </p:nvSpPr>
        <p:spPr>
          <a:xfrm>
            <a:off x="3810000" y="3086100"/>
            <a:ext cx="1184413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lang="en-IN" sz="3200" b="1" dirty="0">
              <a:solidFill>
                <a:schemeClr val="dk1"/>
              </a:solidFill>
              <a:latin typeface="Cambria"/>
              <a:ea typeface="Cambria"/>
              <a:cs typeface="Cambria"/>
              <a:sym typeface="Cambria"/>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872DAA8-FF95-8039-2EAF-9D02B1B49B66}"/>
                  </a:ext>
                </a:extLst>
              </p14:cNvPr>
              <p14:cNvContentPartPr/>
              <p14:nvPr/>
            </p14:nvContentPartPr>
            <p14:xfrm>
              <a:off x="10901182" y="3585847"/>
              <a:ext cx="360" cy="360"/>
            </p14:xfrm>
          </p:contentPart>
        </mc:Choice>
        <mc:Fallback xmlns="">
          <p:pic>
            <p:nvPicPr>
              <p:cNvPr id="4" name="Ink 3">
                <a:extLst>
                  <a:ext uri="{FF2B5EF4-FFF2-40B4-BE49-F238E27FC236}">
                    <a16:creationId xmlns:a16="http://schemas.microsoft.com/office/drawing/2014/main" id="{7872DAA8-FF95-8039-2EAF-9D02B1B49B66}"/>
                  </a:ext>
                </a:extLst>
              </p:cNvPr>
              <p:cNvPicPr/>
              <p:nvPr/>
            </p:nvPicPr>
            <p:blipFill>
              <a:blip r:embed="rId5"/>
              <a:stretch>
                <a:fillRect/>
              </a:stretch>
            </p:blipFill>
            <p:spPr>
              <a:xfrm>
                <a:off x="10892182" y="3577207"/>
                <a:ext cx="18000" cy="18000"/>
              </a:xfrm>
              <a:prstGeom prst="rect">
                <a:avLst/>
              </a:prstGeom>
            </p:spPr>
          </p:pic>
        </mc:Fallback>
      </mc:AlternateContent>
      <p:pic>
        <p:nvPicPr>
          <p:cNvPr id="5" name="Picture 4">
            <a:extLst>
              <a:ext uri="{FF2B5EF4-FFF2-40B4-BE49-F238E27FC236}">
                <a16:creationId xmlns:a16="http://schemas.microsoft.com/office/drawing/2014/main" id="{1CF99EE4-E6CD-093F-C8D9-AB8618656172}"/>
              </a:ext>
            </a:extLst>
          </p:cNvPr>
          <p:cNvPicPr>
            <a:picLocks noChangeAspect="1"/>
          </p:cNvPicPr>
          <p:nvPr/>
        </p:nvPicPr>
        <p:blipFill>
          <a:blip r:embed="rId6"/>
          <a:stretch>
            <a:fillRect/>
          </a:stretch>
        </p:blipFill>
        <p:spPr>
          <a:xfrm>
            <a:off x="1649555" y="1655176"/>
            <a:ext cx="5019881" cy="5511577"/>
          </a:xfrm>
          <a:prstGeom prst="rect">
            <a:avLst/>
          </a:prstGeom>
        </p:spPr>
      </p:pic>
      <p:pic>
        <p:nvPicPr>
          <p:cNvPr id="7" name="Picture 6">
            <a:extLst>
              <a:ext uri="{FF2B5EF4-FFF2-40B4-BE49-F238E27FC236}">
                <a16:creationId xmlns:a16="http://schemas.microsoft.com/office/drawing/2014/main" id="{155033B2-7DC3-4CF6-31FD-7FEECE6D0D94}"/>
              </a:ext>
            </a:extLst>
          </p:cNvPr>
          <p:cNvPicPr>
            <a:picLocks noChangeAspect="1"/>
          </p:cNvPicPr>
          <p:nvPr/>
        </p:nvPicPr>
        <p:blipFill>
          <a:blip r:embed="rId7"/>
          <a:stretch>
            <a:fillRect/>
          </a:stretch>
        </p:blipFill>
        <p:spPr>
          <a:xfrm>
            <a:off x="7436419" y="1655176"/>
            <a:ext cx="4232106" cy="7267903"/>
          </a:xfrm>
          <a:prstGeom prst="rect">
            <a:avLst/>
          </a:prstGeom>
        </p:spPr>
      </p:pic>
      <p:pic>
        <p:nvPicPr>
          <p:cNvPr id="9" name="Picture 8">
            <a:extLst>
              <a:ext uri="{FF2B5EF4-FFF2-40B4-BE49-F238E27FC236}">
                <a16:creationId xmlns:a16="http://schemas.microsoft.com/office/drawing/2014/main" id="{A7E30876-3141-912B-FBFF-700BE674B2CD}"/>
              </a:ext>
            </a:extLst>
          </p:cNvPr>
          <p:cNvPicPr>
            <a:picLocks noChangeAspect="1"/>
          </p:cNvPicPr>
          <p:nvPr/>
        </p:nvPicPr>
        <p:blipFill>
          <a:blip r:embed="rId8"/>
          <a:stretch>
            <a:fillRect/>
          </a:stretch>
        </p:blipFill>
        <p:spPr>
          <a:xfrm>
            <a:off x="13359420" y="4518337"/>
            <a:ext cx="3985605" cy="4404742"/>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52" name="Google Shape;152;p7"/>
          <p:cNvSpPr txBox="1">
            <a:spLocks noGrp="1"/>
          </p:cNvSpPr>
          <p:nvPr>
            <p:ph type="ftr" idx="11"/>
          </p:nvPr>
        </p:nvSpPr>
        <p:spPr>
          <a:xfrm>
            <a:off x="64008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4" name="Google Shape;154;p7"/>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EED0F8A-EB86-3109-4176-16558F373861}"/>
              </a:ext>
            </a:extLst>
          </p:cNvPr>
          <p:cNvSpPr txBox="1"/>
          <p:nvPr/>
        </p:nvSpPr>
        <p:spPr>
          <a:xfrm>
            <a:off x="4557712" y="1608772"/>
            <a:ext cx="8615363" cy="523220"/>
          </a:xfrm>
          <a:prstGeom prst="rect">
            <a:avLst/>
          </a:prstGeom>
          <a:noFill/>
        </p:spPr>
        <p:txBody>
          <a:bodyPr wrap="square">
            <a:spAutoFit/>
          </a:bodyPr>
          <a:lstStyle/>
          <a:p>
            <a:endParaRPr lang="en-IN" dirty="0"/>
          </a:p>
          <a:p>
            <a:endParaRPr lang="en-IN" dirty="0"/>
          </a:p>
        </p:txBody>
      </p:sp>
      <p:pic>
        <p:nvPicPr>
          <p:cNvPr id="3" name="Picture 2">
            <a:extLst>
              <a:ext uri="{FF2B5EF4-FFF2-40B4-BE49-F238E27FC236}">
                <a16:creationId xmlns:a16="http://schemas.microsoft.com/office/drawing/2014/main" id="{7942B4C8-9537-CECC-D9FE-5F5698EDD402}"/>
              </a:ext>
            </a:extLst>
          </p:cNvPr>
          <p:cNvPicPr>
            <a:picLocks noChangeAspect="1"/>
          </p:cNvPicPr>
          <p:nvPr/>
        </p:nvPicPr>
        <p:blipFill>
          <a:blip r:embed="rId3"/>
          <a:stretch>
            <a:fillRect/>
          </a:stretch>
        </p:blipFill>
        <p:spPr>
          <a:xfrm>
            <a:off x="5366797" y="5166243"/>
            <a:ext cx="11233606" cy="3647618"/>
          </a:xfrm>
          <a:prstGeom prst="rect">
            <a:avLst/>
          </a:prstGeom>
        </p:spPr>
      </p:pic>
      <p:pic>
        <p:nvPicPr>
          <p:cNvPr id="6146" name="Picture 2" descr="800+ Free Thunder &amp; Lightning Images - Pixabay">
            <a:extLst>
              <a:ext uri="{FF2B5EF4-FFF2-40B4-BE49-F238E27FC236}">
                <a16:creationId xmlns:a16="http://schemas.microsoft.com/office/drawing/2014/main" id="{36E5EF53-42E9-58BE-3872-75C3A9CBF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105" y="883974"/>
            <a:ext cx="6222384" cy="414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448</TotalTime>
  <Words>140</Words>
  <Application>Microsoft Office PowerPoint</Application>
  <PresentationFormat>Custom</PresentationFormat>
  <Paragraphs>44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8</cp:revision>
  <dcterms:created xsi:type="dcterms:W3CDTF">2006-08-16T00:00:00Z</dcterms:created>
  <dcterms:modified xsi:type="dcterms:W3CDTF">2024-06-23T17:35:58Z</dcterms:modified>
</cp:coreProperties>
</file>